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1" r:id="rId2"/>
    <p:sldId id="257" r:id="rId3"/>
    <p:sldId id="300" r:id="rId4"/>
    <p:sldId id="271" r:id="rId5"/>
    <p:sldId id="292" r:id="rId6"/>
    <p:sldId id="261" r:id="rId7"/>
    <p:sldId id="259" r:id="rId8"/>
    <p:sldId id="258" r:id="rId9"/>
    <p:sldId id="260" r:id="rId10"/>
    <p:sldId id="263" r:id="rId11"/>
    <p:sldId id="267" r:id="rId12"/>
    <p:sldId id="307" r:id="rId13"/>
    <p:sldId id="316" r:id="rId14"/>
    <p:sldId id="328" r:id="rId15"/>
    <p:sldId id="303" r:id="rId16"/>
    <p:sldId id="304" r:id="rId17"/>
    <p:sldId id="318" r:id="rId18"/>
    <p:sldId id="289" r:id="rId19"/>
    <p:sldId id="294" r:id="rId20"/>
    <p:sldId id="288" r:id="rId21"/>
    <p:sldId id="286" r:id="rId22"/>
    <p:sldId id="287" r:id="rId23"/>
    <p:sldId id="310" r:id="rId24"/>
    <p:sldId id="312" r:id="rId25"/>
    <p:sldId id="311" r:id="rId26"/>
    <p:sldId id="313" r:id="rId27"/>
    <p:sldId id="314" r:id="rId28"/>
    <p:sldId id="319" r:id="rId29"/>
    <p:sldId id="315" r:id="rId30"/>
    <p:sldId id="308" r:id="rId31"/>
    <p:sldId id="309" r:id="rId32"/>
    <p:sldId id="301" r:id="rId33"/>
    <p:sldId id="270" r:id="rId34"/>
    <p:sldId id="327" r:id="rId35"/>
    <p:sldId id="320" r:id="rId36"/>
    <p:sldId id="321" r:id="rId37"/>
    <p:sldId id="322" r:id="rId38"/>
    <p:sldId id="323" r:id="rId39"/>
    <p:sldId id="324" r:id="rId40"/>
    <p:sldId id="325" r:id="rId41"/>
    <p:sldId id="326" r:id="rId42"/>
    <p:sldId id="282" r:id="rId43"/>
    <p:sldId id="281" r:id="rId44"/>
    <p:sldId id="283" r:id="rId45"/>
    <p:sldId id="265" r:id="rId46"/>
    <p:sldId id="272" r:id="rId47"/>
    <p:sldId id="269" r:id="rId48"/>
    <p:sldId id="273" r:id="rId49"/>
    <p:sldId id="274" r:id="rId50"/>
    <p:sldId id="275" r:id="rId51"/>
    <p:sldId id="276" r:id="rId52"/>
    <p:sldId id="277" r:id="rId53"/>
    <p:sldId id="278" r:id="rId54"/>
    <p:sldId id="279" r:id="rId55"/>
    <p:sldId id="280" r:id="rId5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70" d="100"/>
          <a:sy n="70" d="100"/>
        </p:scale>
        <p:origin x="1180" y="48"/>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50703856"/>
        <c:axId val="351127928"/>
      </c:scatterChart>
      <c:valAx>
        <c:axId val="350703856"/>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1127928"/>
        <c:crosses val="autoZero"/>
        <c:crossBetween val="midCat"/>
      </c:valAx>
      <c:valAx>
        <c:axId val="3511279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0703856"/>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52370136"/>
        <c:axId val="348924792"/>
      </c:lineChart>
      <c:catAx>
        <c:axId val="352370136"/>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8924792"/>
        <c:crosses val="autoZero"/>
        <c:auto val="1"/>
        <c:lblAlgn val="ctr"/>
        <c:lblOffset val="100"/>
        <c:noMultiLvlLbl val="0"/>
      </c:catAx>
      <c:valAx>
        <c:axId val="348924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52370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2021/12/12</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dirty="0"/>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34</a:t>
            </a:fld>
            <a:endParaRPr kumimoji="1" lang="ja-JP" altLang="en-US" dirty="0"/>
          </a:p>
        </p:txBody>
      </p:sp>
    </p:spTree>
    <p:extLst>
      <p:ext uri="{BB962C8B-B14F-4D97-AF65-F5344CB8AC3E}">
        <p14:creationId xmlns:p14="http://schemas.microsoft.com/office/powerpoint/2010/main" val="1856212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35</a:t>
            </a:fld>
            <a:endParaRPr kumimoji="1" lang="ja-JP" altLang="en-US"/>
          </a:p>
        </p:txBody>
      </p:sp>
    </p:spTree>
    <p:extLst>
      <p:ext uri="{BB962C8B-B14F-4D97-AF65-F5344CB8AC3E}">
        <p14:creationId xmlns:p14="http://schemas.microsoft.com/office/powerpoint/2010/main" val="150155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41</a:t>
            </a:fld>
            <a:endParaRPr kumimoji="1" lang="ja-JP" altLang="en-US"/>
          </a:p>
        </p:txBody>
      </p:sp>
    </p:spTree>
    <p:extLst>
      <p:ext uri="{BB962C8B-B14F-4D97-AF65-F5344CB8AC3E}">
        <p14:creationId xmlns:p14="http://schemas.microsoft.com/office/powerpoint/2010/main" val="16288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dirty="0"/>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dirty="0"/>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JS</a:t>
            </a:r>
            <a:r>
              <a:rPr kumimoji="1" lang="ja-JP" altLang="en-US" sz="1200" b="0" i="0" kern="1200" dirty="0" smtClean="0">
                <a:solidFill>
                  <a:schemeClr val="tx1"/>
                </a:solidFill>
                <a:effectLst/>
                <a:latin typeface="+mn-lt"/>
                <a:ea typeface="+mn-ea"/>
                <a:cs typeface="+mn-cs"/>
              </a:rPr>
              <a:t>などを使うときは、処理が行えるような「余裕」（アイドル）を持つ</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12</a:t>
            </a:fld>
            <a:endParaRPr kumimoji="1" lang="ja-JP" altLang="en-US"/>
          </a:p>
        </p:txBody>
      </p:sp>
    </p:spTree>
    <p:extLst>
      <p:ext uri="{BB962C8B-B14F-4D97-AF65-F5344CB8AC3E}">
        <p14:creationId xmlns:p14="http://schemas.microsoft.com/office/powerpoint/2010/main" val="20923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15</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dirty="0"/>
          </a:p>
        </p:txBody>
      </p:sp>
    </p:spTree>
    <p:extLst>
      <p:ext uri="{BB962C8B-B14F-4D97-AF65-F5344CB8AC3E}">
        <p14:creationId xmlns:p14="http://schemas.microsoft.com/office/powerpoint/2010/main" val="360881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19</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2021/12/12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2021/12/12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2021/12/12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2021/12/12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2021/12/12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2021/12/12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7" name="図 6"/>
          <p:cNvPicPr>
            <a:picLocks noChangeAspect="1"/>
          </p:cNvPicPr>
          <p:nvPr/>
        </p:nvPicPr>
        <p:blipFill>
          <a:blip r:embed="rId2"/>
          <a:stretch>
            <a:fillRect/>
          </a:stretch>
        </p:blipFill>
        <p:spPr>
          <a:xfrm>
            <a:off x="366783" y="1147414"/>
            <a:ext cx="8523713" cy="5350511"/>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526152"/>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で計測したデータは考案した応答速度評価アルゴリズムを用いて</a:t>
            </a:r>
            <a:r>
              <a:rPr lang="en-US" altLang="ja-JP" sz="2200" dirty="0"/>
              <a:t>L1</a:t>
            </a:r>
            <a:r>
              <a:rPr lang="ja-JP" altLang="en-US" sz="2200" dirty="0"/>
              <a:t>～</a:t>
            </a:r>
            <a:r>
              <a:rPr lang="en-US" altLang="ja-JP" sz="2200" dirty="0" smtClean="0"/>
              <a:t>Ln</a:t>
            </a:r>
            <a:r>
              <a:rPr lang="ja-JP" altLang="en-US" sz="2200" dirty="0" smtClean="0"/>
              <a:t>の</a:t>
            </a:r>
            <a:r>
              <a:rPr lang="en-US" altLang="ja-JP" sz="2200" dirty="0"/>
              <a:t>n</a:t>
            </a:r>
            <a:r>
              <a:rPr lang="ja-JP" altLang="en-US" sz="2200" dirty="0" smtClean="0"/>
              <a:t>段階</a:t>
            </a:r>
            <a:r>
              <a:rPr lang="ja-JP" altLang="en-US" sz="2200" dirty="0"/>
              <a:t>で</a:t>
            </a:r>
            <a:r>
              <a:rPr lang="ja-JP" altLang="en-US" sz="2200" dirty="0" smtClean="0"/>
              <a:t>評価付ける．</a:t>
            </a:r>
            <a:r>
              <a:rPr lang="ja-JP" altLang="ja-JP" sz="2200" dirty="0" smtClean="0"/>
              <a:t>評価は主観的になりやすい為</a:t>
            </a:r>
            <a:r>
              <a:rPr lang="ja-JP" altLang="en-US" sz="2200" dirty="0" smtClean="0"/>
              <a:t>，先行研究である「</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a:t>
            </a:r>
            <a:r>
              <a:rPr lang="en-US" altLang="ja-JP" sz="2400" dirty="0">
                <a:latin typeface="ＭＳ Ｐゴシック" panose="020B0600070205080204" pitchFamily="50" charset="-128"/>
              </a:rPr>
              <a:t> [Paul 2014]</a:t>
            </a:r>
            <a:r>
              <a:rPr lang="ja-JP" altLang="en-US" sz="2200" dirty="0" smtClean="0"/>
              <a:t>や「</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a:t>
            </a:r>
            <a:r>
              <a:rPr lang="ja-JP" altLang="en-US" sz="2200" dirty="0" smtClean="0"/>
              <a:t>を行う</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a:xfrm>
            <a:off x="628650" y="1690689"/>
            <a:ext cx="7886700" cy="4351338"/>
          </a:xfrm>
        </p:spPr>
        <p:txBody>
          <a:bodyPr>
            <a:normAutofit fontScale="92500" lnSpcReduction="10000"/>
          </a:bodyPr>
          <a:lstStyle/>
          <a:p>
            <a:r>
              <a:rPr lang="en-US" altLang="ja-JP" sz="3200" dirty="0"/>
              <a:t>Web</a:t>
            </a:r>
            <a:r>
              <a:rPr lang="ja-JP" altLang="en-US" sz="3200" dirty="0"/>
              <a:t>のパフォーマンスの</a:t>
            </a:r>
            <a:r>
              <a:rPr lang="en-US" altLang="ja-JP" sz="3200" dirty="0"/>
              <a:t>4</a:t>
            </a:r>
            <a:r>
              <a:rPr lang="ja-JP" altLang="en-US" sz="3200" dirty="0"/>
              <a:t>大要素</a:t>
            </a:r>
          </a:p>
          <a:p>
            <a:r>
              <a:rPr lang="en-US" altLang="ja-JP" sz="3200" dirty="0" smtClean="0"/>
              <a:t>Response</a:t>
            </a:r>
            <a:r>
              <a:rPr lang="ja-JP" altLang="en-US" sz="3200" dirty="0" err="1"/>
              <a:t>，</a:t>
            </a:r>
            <a:r>
              <a:rPr lang="en-US" altLang="ja-JP" sz="3200" dirty="0" smtClean="0"/>
              <a:t>Animation</a:t>
            </a:r>
            <a:r>
              <a:rPr lang="ja-JP" altLang="en-US" sz="3200" dirty="0" err="1" smtClean="0"/>
              <a:t>，</a:t>
            </a:r>
            <a:r>
              <a:rPr lang="en-US" altLang="ja-JP" sz="3200" dirty="0" smtClean="0"/>
              <a:t>Idle</a:t>
            </a:r>
            <a:r>
              <a:rPr lang="ja-JP" altLang="en-US" sz="3200" dirty="0" err="1" smtClean="0"/>
              <a:t>，</a:t>
            </a:r>
            <a:r>
              <a:rPr lang="en-US" altLang="ja-JP" sz="3200" dirty="0" smtClean="0"/>
              <a:t>Load</a:t>
            </a:r>
            <a:r>
              <a:rPr lang="ja-JP" altLang="en-US" sz="3200" dirty="0" smtClean="0"/>
              <a:t>の</a:t>
            </a:r>
            <a:r>
              <a:rPr lang="en-US" altLang="ja-JP" sz="3200" dirty="0" smtClean="0"/>
              <a:t>4</a:t>
            </a:r>
            <a:r>
              <a:rPr lang="ja-JP" altLang="en-US" sz="3200" dirty="0" err="1" smtClean="0"/>
              <a:t>つの</a:t>
            </a:r>
            <a:r>
              <a:rPr lang="ja-JP" altLang="en-US" sz="3200" dirty="0" smtClean="0"/>
              <a:t>頭文字を取った略称</a:t>
            </a:r>
            <a:r>
              <a:rPr lang="en-US" altLang="ja-JP" sz="3200" dirty="0" smtClean="0"/>
              <a:t/>
            </a:r>
            <a:br>
              <a:rPr lang="en-US" altLang="ja-JP" sz="3200" dirty="0" smtClean="0"/>
            </a:br>
            <a:endParaRPr lang="ja-JP" altLang="en-US" sz="3200" dirty="0"/>
          </a:p>
          <a:p>
            <a:pPr lvl="1"/>
            <a:r>
              <a:rPr lang="en-US" altLang="ja-JP" sz="2800" dirty="0"/>
              <a:t>R : Response</a:t>
            </a:r>
            <a:r>
              <a:rPr lang="ja-JP" altLang="en-US" sz="2800" dirty="0"/>
              <a:t>は</a:t>
            </a:r>
            <a:r>
              <a:rPr lang="en-US" altLang="ja-JP" sz="2800" dirty="0" smtClean="0"/>
              <a:t>100ms</a:t>
            </a:r>
            <a:r>
              <a:rPr lang="ja-JP" altLang="en-US" sz="2800" dirty="0"/>
              <a:t>未満</a:t>
            </a:r>
            <a:endParaRPr lang="en-US" altLang="ja-JP" sz="2800" dirty="0"/>
          </a:p>
          <a:p>
            <a:pPr lvl="1"/>
            <a:r>
              <a:rPr lang="en-US" altLang="ja-JP" sz="2800" dirty="0"/>
              <a:t>A : Animation</a:t>
            </a:r>
            <a:r>
              <a:rPr lang="ja-JP" altLang="en-US" sz="2800" dirty="0"/>
              <a:t>は</a:t>
            </a:r>
            <a:r>
              <a:rPr lang="en-US" altLang="ja-JP" sz="2800" dirty="0" smtClean="0"/>
              <a:t>16ms</a:t>
            </a:r>
            <a:r>
              <a:rPr lang="ja-JP" altLang="en-US" sz="2800" dirty="0" smtClean="0"/>
              <a:t>毎</a:t>
            </a:r>
            <a:endParaRPr lang="ja-JP" altLang="en-US" sz="2800" dirty="0"/>
          </a:p>
          <a:p>
            <a:pPr lvl="1"/>
            <a:r>
              <a:rPr lang="en-US" altLang="ja-JP" sz="2800" dirty="0"/>
              <a:t>I : Idle</a:t>
            </a:r>
            <a:r>
              <a:rPr lang="ja-JP" altLang="en-US" sz="2800" dirty="0"/>
              <a:t>は</a:t>
            </a:r>
            <a:r>
              <a:rPr lang="en-US" altLang="ja-JP" sz="2800" dirty="0"/>
              <a:t>100ms</a:t>
            </a:r>
            <a:r>
              <a:rPr lang="ja-JP" altLang="en-US" sz="2800" dirty="0" smtClean="0"/>
              <a:t>未満</a:t>
            </a:r>
            <a:endParaRPr lang="ja-JP" altLang="en-US" sz="2800" dirty="0"/>
          </a:p>
          <a:p>
            <a:pPr lvl="1"/>
            <a:r>
              <a:rPr lang="en-US" altLang="ja-JP" sz="2800" dirty="0" smtClean="0"/>
              <a:t>L </a:t>
            </a:r>
            <a:r>
              <a:rPr lang="en-US" altLang="ja-JP" sz="2800" dirty="0"/>
              <a:t>: Load</a:t>
            </a:r>
            <a:r>
              <a:rPr lang="ja-JP" altLang="en-US" sz="2800" dirty="0"/>
              <a:t>は</a:t>
            </a:r>
            <a:r>
              <a:rPr lang="en-US" altLang="ja-JP" sz="2800" dirty="0"/>
              <a:t>1000ms</a:t>
            </a:r>
            <a:r>
              <a:rPr lang="ja-JP" altLang="en-US" sz="2800" dirty="0" smtClean="0"/>
              <a:t>未満</a:t>
            </a:r>
            <a:endParaRPr lang="en-US" altLang="ja-JP" sz="2800" dirty="0" smtClean="0"/>
          </a:p>
          <a:p>
            <a:pPr marL="0" indent="0">
              <a:buNone/>
            </a:pPr>
            <a:r>
              <a:rPr lang="en-US" altLang="ja-JP" sz="3200" dirty="0"/>
              <a:t/>
            </a:r>
            <a:br>
              <a:rPr lang="en-US" altLang="ja-JP" sz="3200" dirty="0"/>
            </a:br>
            <a:r>
              <a:rPr kumimoji="1" lang="en-US" altLang="ja-JP" sz="3200" dirty="0" smtClean="0"/>
              <a:t>Web</a:t>
            </a:r>
            <a:r>
              <a:rPr kumimoji="1" lang="ja-JP" altLang="en-US" sz="3200" dirty="0" smtClean="0"/>
              <a:t>パフォーマンスの指標となるモデル</a:t>
            </a:r>
            <a:endParaRPr kumimoji="1" lang="ja-JP" altLang="en-US" sz="32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評価付けシステム</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3066886"/>
              </a:xfrm>
            </p:spPr>
            <p:txBody>
              <a:bodyPr>
                <a:normAutofit/>
              </a:bodyPr>
              <a:lstStyle/>
              <a:p>
                <a:r>
                  <a:rPr lang="ja-JP" altLang="ja-JP" dirty="0"/>
                  <a:t>実行手順の</a:t>
                </a:r>
                <a:r>
                  <a:rPr lang="en-US" altLang="ja-JP" dirty="0"/>
                  <a:t>STEP-3</a:t>
                </a:r>
                <a:r>
                  <a:rPr lang="ja-JP" altLang="ja-JP" dirty="0" smtClean="0"/>
                  <a:t>では</a:t>
                </a:r>
                <a:r>
                  <a:rPr lang="en-US" altLang="ja-JP" dirty="0"/>
                  <a:t>L</a:t>
                </a:r>
                <a:r>
                  <a:rPr lang="en-US" altLang="ja-JP" baseline="-25000" dirty="0"/>
                  <a:t>1</a:t>
                </a:r>
                <a:r>
                  <a:rPr lang="ja-JP" altLang="ja-JP" dirty="0"/>
                  <a:t>～</a:t>
                </a:r>
                <a:r>
                  <a:rPr lang="en-US" altLang="ja-JP" dirty="0"/>
                  <a:t>L</a:t>
                </a:r>
                <a:r>
                  <a:rPr lang="en-US" altLang="ja-JP" baseline="-25000" dirty="0"/>
                  <a:t>n</a:t>
                </a:r>
                <a:r>
                  <a:rPr lang="ja-JP" altLang="ja-JP" dirty="0"/>
                  <a:t>の</a:t>
                </a:r>
                <a:r>
                  <a:rPr lang="en-US" altLang="ja-JP" dirty="0"/>
                  <a:t>n</a:t>
                </a:r>
                <a:r>
                  <a:rPr lang="ja-JP" altLang="ja-JP" dirty="0"/>
                  <a:t>段階で評価</a:t>
                </a:r>
                <a:r>
                  <a:rPr lang="ja-JP" altLang="en-US" dirty="0"/>
                  <a:t>を</a:t>
                </a:r>
                <a:r>
                  <a:rPr lang="ja-JP" altLang="en-US" dirty="0" smtClean="0"/>
                  <a:t>行う</a:t>
                </a:r>
                <a:r>
                  <a:rPr lang="en-US" altLang="ja-JP" dirty="0" smtClean="0"/>
                  <a:t>. </a:t>
                </a:r>
                <a:r>
                  <a:rPr lang="ja-JP" altLang="en-US" dirty="0" smtClean="0"/>
                  <a:t>評価付けに使う数式は下記に示す．</a:t>
                </a:r>
                <a:r>
                  <a:rPr lang="en-US" altLang="ja-JP" dirty="0" smtClean="0"/>
                  <a:t/>
                </a:r>
                <a:br>
                  <a:rPr lang="en-US" altLang="ja-JP" dirty="0" smtClean="0"/>
                </a:br>
                <a:endParaRPr lang="en-US" altLang="ja-JP" dirty="0"/>
              </a:p>
              <a:p>
                <a:r>
                  <a:rPr lang="en-US" altLang="ja-JP" dirty="0" smtClean="0"/>
                  <a:t>L</a:t>
                </a:r>
                <a:r>
                  <a:rPr lang="ja-JP" altLang="ja-JP" dirty="0" smtClean="0"/>
                  <a:t>は</a:t>
                </a:r>
                <a:r>
                  <a:rPr lang="ja-JP" altLang="en-US" dirty="0" smtClean="0"/>
                  <a:t>サーバ</a:t>
                </a:r>
                <a:r>
                  <a:rPr lang="ja-JP" altLang="ja-JP" dirty="0" smtClean="0"/>
                  <a:t>評価値，</a:t>
                </a:r>
                <a14:m>
                  <m:oMath xmlns:m="http://schemas.openxmlformats.org/officeDocument/2006/math">
                    <m:r>
                      <m:rPr>
                        <m:sty m:val="p"/>
                      </m:rPr>
                      <a:rPr lang="en-US" altLang="ja-JP" i="1" dirty="0">
                        <a:latin typeface="Cambria Math" panose="02040503050406030204" pitchFamily="18" charset="0"/>
                      </a:rPr>
                      <m:t>Ave</m:t>
                    </m:r>
                  </m:oMath>
                </a14:m>
                <a:r>
                  <a:rPr lang="en-US" altLang="ja-JP" dirty="0" smtClean="0"/>
                  <a:t> </a:t>
                </a:r>
                <a:r>
                  <a:rPr lang="ja-JP" altLang="ja-JP" dirty="0"/>
                  <a:t>は</a:t>
                </a:r>
                <a:r>
                  <a:rPr lang="ja-JP" altLang="ja-JP" dirty="0" smtClean="0"/>
                  <a:t>過去の</a:t>
                </a:r>
                <a:r>
                  <a:rPr lang="ja-JP" altLang="ja-JP" dirty="0"/>
                  <a:t>平均速度，</a:t>
                </a:r>
                <a14:m>
                  <m:oMath xmlns:m="http://schemas.openxmlformats.org/officeDocument/2006/math">
                    <m:r>
                      <m:rPr>
                        <m:sty m:val="p"/>
                      </m:rPr>
                      <a:rPr lang="en-US" altLang="ja-JP">
                        <a:latin typeface="Cambria Math" panose="02040503050406030204" pitchFamily="18" charset="0"/>
                      </a:rPr>
                      <m:t>T</m:t>
                    </m:r>
                  </m:oMath>
                </a14:m>
                <a:r>
                  <a:rPr lang="ja-JP" altLang="ja-JP" dirty="0" smtClean="0"/>
                  <a:t>は</a:t>
                </a:r>
                <a:r>
                  <a:rPr lang="en-US" altLang="ja-JP" dirty="0" smtClean="0">
                    <a:latin typeface="ＭＳ Ｐゴシック" panose="020B0600070205080204" pitchFamily="50" charset="-128"/>
                  </a:rPr>
                  <a:t>[</a:t>
                </a:r>
                <a:r>
                  <a:rPr lang="en-US" altLang="ja-JP" dirty="0">
                    <a:latin typeface="ＭＳ Ｐゴシック" panose="020B0600070205080204" pitchFamily="50" charset="-128"/>
                  </a:rPr>
                  <a:t>Paul 2014</a:t>
                </a:r>
                <a:r>
                  <a:rPr lang="en-US" altLang="ja-JP" dirty="0" smtClean="0">
                    <a:latin typeface="ＭＳ Ｐゴシック" panose="020B0600070205080204" pitchFamily="50" charset="-128"/>
                  </a:rPr>
                  <a:t>]</a:t>
                </a:r>
                <a:r>
                  <a:rPr lang="ja-JP" altLang="en-US" dirty="0" smtClean="0"/>
                  <a:t>や</a:t>
                </a:r>
                <a:r>
                  <a:rPr lang="en-US" altLang="ja-JP" dirty="0" smtClean="0"/>
                  <a:t>[Google 2008]</a:t>
                </a:r>
                <a:r>
                  <a:rPr lang="ja-JP" altLang="en-US" dirty="0" smtClean="0"/>
                  <a:t>を参考にした</a:t>
                </a:r>
                <a:r>
                  <a:rPr lang="ja-JP" altLang="ja-JP" dirty="0" smtClean="0"/>
                  <a:t>応答</a:t>
                </a:r>
                <a:r>
                  <a:rPr lang="ja-JP" altLang="ja-JP" dirty="0"/>
                  <a:t>速度の範囲を示す</a:t>
                </a:r>
                <a:r>
                  <a:rPr lang="ja-JP" altLang="ja-JP" dirty="0" smtClean="0"/>
                  <a:t>．</a:t>
                </a:r>
                <a:endParaRPr lang="ja-JP"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3066886"/>
              </a:xfrm>
              <a:blipFill>
                <a:blip r:embed="rId2"/>
                <a:stretch>
                  <a:fillRect l="-1391" t="-416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13</a:t>
            </a:fld>
            <a:endParaRPr lang="ja-JP" altLang="en-US" dirty="0"/>
          </a:p>
        </p:txBody>
      </p:sp>
      <p:pic>
        <p:nvPicPr>
          <p:cNvPr id="7" name="図 6"/>
          <p:cNvPicPr>
            <a:picLocks noChangeAspect="1"/>
          </p:cNvPicPr>
          <p:nvPr/>
        </p:nvPicPr>
        <p:blipFill rotWithShape="1">
          <a:blip r:embed="rId3"/>
          <a:srcRect l="30907" r="30967"/>
          <a:stretch/>
        </p:blipFill>
        <p:spPr>
          <a:xfrm>
            <a:off x="1076188" y="4710137"/>
            <a:ext cx="6851660" cy="1390652"/>
          </a:xfrm>
          <a:prstGeom prst="rect">
            <a:avLst/>
          </a:prstGeom>
        </p:spPr>
      </p:pic>
    </p:spTree>
    <p:extLst>
      <p:ext uri="{BB962C8B-B14F-4D97-AF65-F5344CB8AC3E}">
        <p14:creationId xmlns:p14="http://schemas.microsoft.com/office/powerpoint/2010/main" val="192162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325563"/>
          </a:xfrm>
        </p:spPr>
        <p:txBody>
          <a:bodyPr>
            <a:normAutofit/>
          </a:bodyPr>
          <a:lstStyle/>
          <a:p>
            <a:r>
              <a:rPr kumimoji="1" lang="ja-JP" altLang="en-US" dirty="0" smtClean="0"/>
              <a:t>重みづけと割り振り方法</a:t>
            </a:r>
            <a:endParaRPr kumimoji="1" lang="ja-JP" altLang="en-US" sz="5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628650" y="1825625"/>
                <a:ext cx="7886700" cy="4648327"/>
              </a:xfrm>
            </p:spPr>
            <p:txBody>
              <a:bodyPr>
                <a:normAutofit/>
              </a:bodyPr>
              <a:lstStyle/>
              <a:p>
                <a:r>
                  <a:rPr lang="ja-JP" altLang="ja-JP" dirty="0"/>
                  <a:t>重みづけと割り振り頻度は下記の数式で示す．</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𝐹</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𝑥</m:t>
                            </m:r>
                          </m:sub>
                        </m:sSub>
                      </m:sub>
                    </m:sSub>
                  </m:oMath>
                </a14:m>
                <a:r>
                  <a:rPr lang="ja-JP" altLang="ja-JP" dirty="0"/>
                  <a:t>はロードバランサ</a:t>
                </a:r>
                <a14:m>
                  <m:oMath xmlns:m="http://schemas.openxmlformats.org/officeDocument/2006/math">
                    <m:r>
                      <m:rPr>
                        <m:sty m:val="p"/>
                      </m:rPr>
                      <a:rPr lang="en-US" altLang="ja-JP">
                        <a:latin typeface="Cambria Math" panose="02040503050406030204" pitchFamily="18" charset="0"/>
                      </a:rPr>
                      <m:t>x</m:t>
                    </m:r>
                  </m:oMath>
                </a14:m>
                <a:r>
                  <a:rPr lang="ja-JP" altLang="ja-JP" dirty="0"/>
                  <a:t>の割り振り頻度，Ｗは</a:t>
                </a:r>
                <a:r>
                  <a:rPr lang="ja-JP" altLang="ja-JP" dirty="0" smtClean="0"/>
                  <a:t>重み</a:t>
                </a:r>
                <a:r>
                  <a:rPr lang="ja-JP" altLang="en-US" dirty="0" smtClean="0"/>
                  <a:t>の</a:t>
                </a:r>
                <a:r>
                  <a:rPr lang="ja-JP" altLang="ja-JP" dirty="0" smtClean="0"/>
                  <a:t>値</a:t>
                </a:r>
                <a:r>
                  <a:rPr lang="ja-JP" altLang="ja-JP" dirty="0"/>
                  <a:t>，</a:t>
                </a:r>
                <a:r>
                  <a:rPr lang="en-US" altLang="ja-JP" dirty="0"/>
                  <a:t>n</a:t>
                </a:r>
                <a:r>
                  <a:rPr lang="ja-JP" altLang="ja-JP" dirty="0"/>
                  <a:t>はサーバ数，Ｌ</a:t>
                </a:r>
                <a:r>
                  <a:rPr lang="ja-JP" altLang="ja-JP" dirty="0" smtClean="0"/>
                  <a:t>はサーバ</a:t>
                </a:r>
                <a:r>
                  <a:rPr lang="ja-JP" altLang="ja-JP" dirty="0"/>
                  <a:t>評価値</a:t>
                </a:r>
                <a:r>
                  <a:rPr lang="ja-JP" altLang="ja-JP" dirty="0" smtClean="0"/>
                  <a:t>，</a:t>
                </a:r>
                <a:endParaRPr lang="en-US" altLang="ja-JP" dirty="0" smtClean="0"/>
              </a:p>
              <a:p>
                <a14:m>
                  <m:oMath xmlns:m="http://schemas.openxmlformats.org/officeDocument/2006/math">
                    <m:r>
                      <a:rPr lang="ja-JP" altLang="ja-JP" i="1">
                        <a:latin typeface="Cambria Math" panose="02040503050406030204" pitchFamily="18" charset="0"/>
                      </a:rPr>
                      <m:t> </m:t>
                    </m:r>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は最高評価を受けた</a:t>
                </a:r>
                <a:r>
                  <a:rPr lang="ja-JP" altLang="ja-JP" dirty="0" smtClean="0"/>
                  <a:t>サーバ</a:t>
                </a:r>
                <a:r>
                  <a:rPr lang="ja-JP" altLang="en-US" dirty="0" smtClean="0"/>
                  <a:t>の重み</a:t>
                </a:r>
                <a:r>
                  <a:rPr lang="ja-JP" altLang="ja-JP" dirty="0" smtClean="0"/>
                  <a:t>で</a:t>
                </a:r>
                <a:r>
                  <a:rPr lang="ja-JP" altLang="ja-JP" dirty="0"/>
                  <a:t>ある</a:t>
                </a:r>
                <a:r>
                  <a:rPr lang="ja-JP" altLang="ja-JP" dirty="0" smtClean="0"/>
                  <a:t>．この</a:t>
                </a:r>
                <a:r>
                  <a:rPr lang="ja-JP" altLang="ja-JP" dirty="0"/>
                  <a:t>とき</a:t>
                </a:r>
                <a:r>
                  <a:rPr lang="ja-JP" altLang="en-US" dirty="0" smtClean="0"/>
                  <a:t>，</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𝐿𝐵</m:t>
                            </m:r>
                          </m:e>
                          <m:sub>
                            <m:r>
                              <a:rPr lang="en-US" altLang="ja-JP" i="1">
                                <a:latin typeface="Cambria Math" panose="02040503050406030204" pitchFamily="18" charset="0"/>
                              </a:rPr>
                              <m:t>𝑚𝑎𝑥</m:t>
                            </m:r>
                          </m:sub>
                        </m:sSub>
                      </m:sub>
                    </m:sSub>
                  </m:oMath>
                </a14:m>
                <a:r>
                  <a:rPr lang="ja-JP" altLang="ja-JP" dirty="0"/>
                  <a:t>は他の</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𝑊</m:t>
                        </m:r>
                      </m:e>
                      <m:sub>
                        <m:r>
                          <a:rPr lang="en-US" altLang="ja-JP" i="1">
                            <a:latin typeface="Cambria Math" panose="02040503050406030204" pitchFamily="18" charset="0"/>
                          </a:rPr>
                          <m:t>𝐿𝐵</m:t>
                        </m:r>
                      </m:sub>
                    </m:sSub>
                  </m:oMath>
                </a14:m>
                <a:r>
                  <a:rPr lang="ja-JP" altLang="ja-JP" dirty="0" smtClean="0"/>
                  <a:t>より値</a:t>
                </a:r>
                <a:r>
                  <a:rPr lang="ja-JP" altLang="ja-JP" dirty="0"/>
                  <a:t>が大きくなり，優先して接続される</a:t>
                </a:r>
                <a:r>
                  <a:rPr lang="ja-JP" altLang="ja-JP" dirty="0" smtClean="0"/>
                  <a:t>．</a:t>
                </a:r>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648327"/>
              </a:xfrm>
              <a:blipFill>
                <a:blip r:embed="rId2"/>
                <a:stretch>
                  <a:fillRect l="-1391" t="-2228" r="-463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14</a:t>
            </a:fld>
            <a:endParaRPr lang="ja-JP" altLang="en-US" dirty="0"/>
          </a:p>
        </p:txBody>
      </p:sp>
      <p:pic>
        <p:nvPicPr>
          <p:cNvPr id="6" name="図 5"/>
          <p:cNvPicPr>
            <a:picLocks noChangeAspect="1"/>
          </p:cNvPicPr>
          <p:nvPr/>
        </p:nvPicPr>
        <p:blipFill>
          <a:blip r:embed="rId3"/>
          <a:stretch>
            <a:fillRect/>
          </a:stretch>
        </p:blipFill>
        <p:spPr>
          <a:xfrm>
            <a:off x="130467" y="5287440"/>
            <a:ext cx="8384883" cy="971485"/>
          </a:xfrm>
          <a:prstGeom prst="rect">
            <a:avLst/>
          </a:prstGeom>
        </p:spPr>
      </p:pic>
      <p:pic>
        <p:nvPicPr>
          <p:cNvPr id="10" name="図 9"/>
          <p:cNvPicPr>
            <a:picLocks noChangeAspect="1"/>
          </p:cNvPicPr>
          <p:nvPr/>
        </p:nvPicPr>
        <p:blipFill>
          <a:blip r:embed="rId4"/>
          <a:stretch>
            <a:fillRect/>
          </a:stretch>
        </p:blipFill>
        <p:spPr>
          <a:xfrm>
            <a:off x="-218187" y="4478336"/>
            <a:ext cx="9433109" cy="729967"/>
          </a:xfrm>
          <a:prstGeom prst="rect">
            <a:avLst/>
          </a:prstGeom>
        </p:spPr>
      </p:pic>
    </p:spTree>
    <p:extLst>
      <p:ext uri="{BB962C8B-B14F-4D97-AF65-F5344CB8AC3E}">
        <p14:creationId xmlns:p14="http://schemas.microsoft.com/office/powerpoint/2010/main" val="168138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15</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16</a:t>
            </a:fld>
            <a:endParaRPr kumimoji="1" lang="ja-JP" altLang="en-US" dirty="0"/>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73686"/>
            <a:ext cx="7886700" cy="1325563"/>
          </a:xfrm>
        </p:spPr>
        <p:txBody>
          <a:bodyPr/>
          <a:lstStyle/>
          <a:p>
            <a:r>
              <a:rPr lang="ja-JP" altLang="en-US" dirty="0" smtClean="0"/>
              <a:t>実装した</a:t>
            </a:r>
            <a:r>
              <a:rPr kumimoji="1" lang="ja-JP" altLang="en-US" dirty="0" smtClean="0"/>
              <a:t>割り振り方法</a:t>
            </a:r>
            <a:endParaRPr kumimoji="1" lang="ja-JP" altLang="en-US" dirty="0"/>
          </a:p>
        </p:txBody>
      </p:sp>
      <p:sp>
        <p:nvSpPr>
          <p:cNvPr id="3" name="コンテンツ プレースホルダー 2"/>
          <p:cNvSpPr>
            <a:spLocks noGrp="1"/>
          </p:cNvSpPr>
          <p:nvPr>
            <p:ph idx="1"/>
          </p:nvPr>
        </p:nvSpPr>
        <p:spPr>
          <a:xfrm>
            <a:off x="438340" y="1380109"/>
            <a:ext cx="8267319" cy="5477891"/>
          </a:xfrm>
        </p:spPr>
        <p:txBody>
          <a:bodyPr>
            <a:normAutofit/>
          </a:bodyPr>
          <a:lstStyle/>
          <a:p>
            <a:r>
              <a:rPr lang="ja-JP" altLang="ja-JP" dirty="0"/>
              <a:t>本提案システムのロードバランサは過去</a:t>
            </a:r>
            <a:r>
              <a:rPr lang="en-US" altLang="ja-JP" dirty="0"/>
              <a:t>24</a:t>
            </a:r>
            <a:r>
              <a:rPr lang="ja-JP" altLang="ja-JP" dirty="0"/>
              <a:t>時間</a:t>
            </a:r>
            <a:r>
              <a:rPr lang="ja-JP" altLang="ja-JP" dirty="0" smtClean="0"/>
              <a:t>で</a:t>
            </a:r>
            <a:r>
              <a:rPr lang="en-US" altLang="ja-JP" dirty="0" smtClean="0"/>
              <a:t/>
            </a:r>
            <a:br>
              <a:rPr lang="en-US" altLang="ja-JP" dirty="0" smtClean="0"/>
            </a:br>
            <a:r>
              <a:rPr lang="ja-JP" altLang="ja-JP" dirty="0" smtClean="0"/>
              <a:t>評価</a:t>
            </a:r>
            <a:r>
              <a:rPr lang="ja-JP" altLang="ja-JP" dirty="0"/>
              <a:t>が最も高いサーバに多く割り振る</a:t>
            </a:r>
            <a:r>
              <a:rPr lang="ja-JP" altLang="ja-JP" dirty="0" smtClean="0"/>
              <a:t>．</a:t>
            </a:r>
            <a:endParaRPr lang="en-US" altLang="ja-JP" dirty="0"/>
          </a:p>
          <a:p>
            <a:r>
              <a:rPr lang="ja-JP" altLang="ja-JP" dirty="0" smtClean="0"/>
              <a:t>評価</a:t>
            </a:r>
            <a:r>
              <a:rPr lang="ja-JP" altLang="ja-JP" dirty="0"/>
              <a:t>の良いサーバが変化した場合，ロードバランサの割り振り方法も動的に変化する</a:t>
            </a:r>
            <a:r>
              <a:rPr lang="ja-JP" altLang="ja-JP" dirty="0" smtClean="0"/>
              <a:t>．また</a:t>
            </a:r>
            <a:r>
              <a:rPr lang="ja-JP" altLang="ja-JP" dirty="0"/>
              <a:t>，現在の速度が</a:t>
            </a:r>
            <a:r>
              <a:rPr lang="en-US" altLang="ja-JP" dirty="0"/>
              <a:t>10</a:t>
            </a:r>
            <a:r>
              <a:rPr lang="ja-JP" altLang="ja-JP" dirty="0"/>
              <a:t>秒以上掛かるＤ評価の場合，計測した時点で何かしらのトラブルが生じている可能性が</a:t>
            </a:r>
            <a:r>
              <a:rPr lang="ja-JP" altLang="ja-JP" dirty="0" smtClean="0"/>
              <a:t>高い</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該当サーバへの</a:t>
            </a:r>
            <a:r>
              <a:rPr lang="ja-JP" altLang="ja-JP" dirty="0" smtClean="0"/>
              <a:t>割り振り</a:t>
            </a:r>
            <a:r>
              <a:rPr lang="ja-JP" altLang="en-US" dirty="0" smtClean="0"/>
              <a:t>を行わないように作成した</a:t>
            </a:r>
            <a:r>
              <a:rPr lang="ja-JP" altLang="ja-JP" dirty="0" smtClean="0"/>
              <a:t>．</a:t>
            </a:r>
            <a:endParaRPr lang="en-US" altLang="ja-JP" dirty="0"/>
          </a:p>
          <a:p>
            <a:r>
              <a:rPr lang="ja-JP" altLang="ja-JP" dirty="0" smtClean="0">
                <a:solidFill>
                  <a:srgbClr val="FF0000"/>
                </a:solidFill>
              </a:rPr>
              <a:t>この</a:t>
            </a:r>
            <a:r>
              <a:rPr lang="ja-JP" altLang="ja-JP" dirty="0">
                <a:solidFill>
                  <a:srgbClr val="FF0000"/>
                </a:solidFill>
              </a:rPr>
              <a:t>割り振りは</a:t>
            </a:r>
            <a:r>
              <a:rPr lang="en-US" altLang="ja-JP" dirty="0">
                <a:solidFill>
                  <a:srgbClr val="FF0000"/>
                </a:solidFill>
              </a:rPr>
              <a:t>Nginx(</a:t>
            </a:r>
            <a:r>
              <a:rPr lang="ja-JP" altLang="ja-JP" dirty="0">
                <a:solidFill>
                  <a:srgbClr val="FF0000"/>
                </a:solidFill>
              </a:rPr>
              <a:t>エンジンエックス</a:t>
            </a:r>
            <a:r>
              <a:rPr lang="en-US" altLang="ja-JP" dirty="0">
                <a:solidFill>
                  <a:srgbClr val="FF0000"/>
                </a:solidFill>
              </a:rPr>
              <a:t>)</a:t>
            </a:r>
            <a:r>
              <a:rPr lang="ja-JP" altLang="ja-JP" dirty="0">
                <a:solidFill>
                  <a:srgbClr val="FF0000"/>
                </a:solidFill>
              </a:rPr>
              <a:t>という</a:t>
            </a:r>
            <a:r>
              <a:rPr lang="en-US" altLang="ja-JP" dirty="0">
                <a:solidFill>
                  <a:srgbClr val="FF0000"/>
                </a:solidFill>
              </a:rPr>
              <a:t>Web</a:t>
            </a:r>
            <a:r>
              <a:rPr lang="ja-JP" altLang="ja-JP" dirty="0">
                <a:solidFill>
                  <a:srgbClr val="FF0000"/>
                </a:solidFill>
              </a:rPr>
              <a:t>サーバを用いて，コンフィグの重みづけをプログラムによって書き換えることで実現している．</a:t>
            </a:r>
          </a:p>
          <a:p>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5" name="下矢印 4"/>
          <p:cNvSpPr/>
          <p:nvPr/>
        </p:nvSpPr>
        <p:spPr>
          <a:xfrm>
            <a:off x="3840480" y="3927190"/>
            <a:ext cx="1179576" cy="46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9599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pSp>
        <p:nvGrpSpPr>
          <p:cNvPr id="12" name="グループ化 11"/>
          <p:cNvGrpSpPr/>
          <p:nvPr/>
        </p:nvGrpSpPr>
        <p:grpSpPr>
          <a:xfrm>
            <a:off x="2174832" y="3577682"/>
            <a:ext cx="5890176" cy="2365918"/>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smtClean="0"/>
              <a:t>WEB</a:t>
            </a:r>
            <a:r>
              <a:rPr lang="ja-JP" altLang="en-US" sz="2400" dirty="0"/>
              <a:t>サイト</a:t>
            </a:r>
            <a:r>
              <a:rPr lang="ja-JP" altLang="en-US" sz="2400" dirty="0" smtClean="0"/>
              <a:t>は</a:t>
            </a:r>
            <a:r>
              <a:rPr lang="ja-JP" altLang="en-US" sz="2400" dirty="0"/>
              <a:t>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a:t>
            </a:r>
            <a:r>
              <a:rPr lang="ja-JP" altLang="en-US" sz="2400" dirty="0" smtClean="0">
                <a:solidFill>
                  <a:schemeClr val="dk1"/>
                </a:solidFill>
              </a:rPr>
              <a:t>終了</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a:t>
            </a:r>
            <a:r>
              <a:rPr lang="ja-JP" altLang="ja-JP" sz="2400" dirty="0" smtClean="0">
                <a:latin typeface="ＭＳ Ｐゴシック" panose="020B0600070205080204" pitchFamily="50" charset="-128"/>
              </a:rPr>
              <a:t>する</a:t>
            </a:r>
            <a:r>
              <a:rPr lang="ja-JP" altLang="en-US" sz="2400" dirty="0" smtClean="0">
                <a:latin typeface="ＭＳ Ｐゴシック" panose="020B0600070205080204" pitchFamily="50" charset="-128"/>
              </a:rPr>
              <a:t>．</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smtClean="0">
                <a:latin typeface="ＭＳ Ｐゴシック" panose="020B0600070205080204" pitchFamily="50" charset="-128"/>
              </a:rPr>
              <a:t>のコンフィグ書き換えを利用している為である．</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2488731515"/>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a16="http://schemas.microsoft.com/office/drawing/2014/main" val="20000"/>
                    </a:ext>
                  </a:extLst>
                </a:gridCol>
                <a:gridCol w="633496">
                  <a:extLst>
                    <a:ext uri="{9D8B030D-6E8A-4147-A177-3AD203B41FA5}">
                      <a16:colId xmlns:a16="http://schemas.microsoft.com/office/drawing/2014/main" val="20001"/>
                    </a:ext>
                  </a:extLst>
                </a:gridCol>
                <a:gridCol w="3398386">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1266991">
                  <a:extLst>
                    <a:ext uri="{9D8B030D-6E8A-4147-A177-3AD203B41FA5}">
                      <a16:colId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dirty="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a16="http://schemas.microsoft.com/office/drawing/2014/main" val="20000"/>
                    </a:ext>
                  </a:extLst>
                </a:gridCol>
                <a:gridCol w="1441622">
                  <a:extLst>
                    <a:ext uri="{9D8B030D-6E8A-4147-A177-3AD203B41FA5}">
                      <a16:colId xmlns:a16="http://schemas.microsoft.com/office/drawing/2014/main" val="20001"/>
                    </a:ext>
                  </a:extLst>
                </a:gridCol>
                <a:gridCol w="2306594">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ネットワークトラフィック</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92199" y="495707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9" name="テキスト ボックス 8"/>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pic>
        <p:nvPicPr>
          <p:cNvPr id="7" name="図 6"/>
          <p:cNvPicPr>
            <a:picLocks noChangeAspect="1"/>
          </p:cNvPicPr>
          <p:nvPr/>
        </p:nvPicPr>
        <p:blipFill>
          <a:blip r:embed="rId2"/>
          <a:stretch>
            <a:fillRect/>
          </a:stretch>
        </p:blipFill>
        <p:spPr>
          <a:xfrm>
            <a:off x="288398" y="1690689"/>
            <a:ext cx="5776575" cy="3053223"/>
          </a:xfrm>
          <a:prstGeom prst="rect">
            <a:avLst/>
          </a:prstGeom>
        </p:spPr>
      </p:pic>
      <p:pic>
        <p:nvPicPr>
          <p:cNvPr id="13" name="図 12"/>
          <p:cNvPicPr>
            <a:picLocks noChangeAspect="1"/>
          </p:cNvPicPr>
          <p:nvPr/>
        </p:nvPicPr>
        <p:blipFill>
          <a:blip r:embed="rId3"/>
          <a:stretch>
            <a:fillRect/>
          </a:stretch>
        </p:blipFill>
        <p:spPr>
          <a:xfrm>
            <a:off x="288398" y="5512495"/>
            <a:ext cx="5776575" cy="843856"/>
          </a:xfrm>
          <a:prstGeom prst="rect">
            <a:avLst/>
          </a:prstGeom>
        </p:spPr>
      </p:pic>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28574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360988" y="4730804"/>
            <a:ext cx="5923226" cy="1625547"/>
          </a:xfrm>
          <a:prstGeom prst="rect">
            <a:avLst/>
          </a:prstGeom>
        </p:spPr>
      </p:pic>
      <p:sp>
        <p:nvSpPr>
          <p:cNvPr id="2" name="タイトル 1"/>
          <p:cNvSpPr>
            <a:spLocks noGrp="1"/>
          </p:cNvSpPr>
          <p:nvPr>
            <p:ph type="title"/>
          </p:nvPr>
        </p:nvSpPr>
        <p:spPr>
          <a:xfrm>
            <a:off x="628650" y="365126"/>
            <a:ext cx="8094726" cy="1325563"/>
          </a:xfrm>
        </p:spPr>
        <p:txBody>
          <a:bodyPr/>
          <a:lstStyle/>
          <a:p>
            <a:r>
              <a:rPr lang="ja-JP" altLang="en-US" dirty="0"/>
              <a:t>提案</a:t>
            </a:r>
            <a:r>
              <a:rPr lang="ja-JP" altLang="en-US" dirty="0" smtClean="0"/>
              <a:t>システム</a:t>
            </a:r>
            <a:r>
              <a:rPr lang="ja-JP" altLang="en-US" dirty="0"/>
              <a:t>実験</a:t>
            </a:r>
            <a:r>
              <a:rPr lang="ja-JP" altLang="en-US" dirty="0" smtClean="0"/>
              <a:t>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6" name="図 15"/>
          <p:cNvPicPr>
            <a:picLocks noChangeAspect="1"/>
          </p:cNvPicPr>
          <p:nvPr/>
        </p:nvPicPr>
        <p:blipFill>
          <a:blip r:embed="rId3"/>
          <a:stretch>
            <a:fillRect/>
          </a:stretch>
        </p:blipFill>
        <p:spPr>
          <a:xfrm>
            <a:off x="363475" y="1487528"/>
            <a:ext cx="5920740" cy="2918533"/>
          </a:xfrm>
          <a:prstGeom prst="rect">
            <a:avLst/>
          </a:prstGeom>
        </p:spPr>
      </p:pic>
      <p:sp>
        <p:nvSpPr>
          <p:cNvPr id="22" name="テキスト ボックス 21"/>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23" name="正方形/長方形 22"/>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0.152315599</a:t>
            </a:r>
          </a:p>
        </p:txBody>
      </p:sp>
    </p:spTree>
    <p:extLst>
      <p:ext uri="{BB962C8B-B14F-4D97-AF65-F5344CB8AC3E}">
        <p14:creationId xmlns:p14="http://schemas.microsoft.com/office/powerpoint/2010/main" val="14052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549496" y="4915007"/>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5" name="図 4"/>
          <p:cNvPicPr>
            <a:picLocks noChangeAspect="1"/>
          </p:cNvPicPr>
          <p:nvPr/>
        </p:nvPicPr>
        <p:blipFill>
          <a:blip r:embed="rId2"/>
          <a:stretch>
            <a:fillRect/>
          </a:stretch>
        </p:blipFill>
        <p:spPr>
          <a:xfrm>
            <a:off x="458219" y="1546208"/>
            <a:ext cx="5618912" cy="3172095"/>
          </a:xfrm>
          <a:prstGeom prst="rect">
            <a:avLst/>
          </a:prstGeom>
        </p:spPr>
      </p:pic>
      <p:pic>
        <p:nvPicPr>
          <p:cNvPr id="12" name="図 11"/>
          <p:cNvPicPr>
            <a:picLocks noChangeAspect="1"/>
          </p:cNvPicPr>
          <p:nvPr/>
        </p:nvPicPr>
        <p:blipFill>
          <a:blip r:embed="rId3"/>
          <a:stretch>
            <a:fillRect/>
          </a:stretch>
        </p:blipFill>
        <p:spPr>
          <a:xfrm>
            <a:off x="458219" y="5475478"/>
            <a:ext cx="5645595" cy="880873"/>
          </a:xfrm>
          <a:prstGeom prst="rect">
            <a:avLst/>
          </a:prstGeom>
        </p:spPr>
      </p:pic>
      <p:sp>
        <p:nvSpPr>
          <p:cNvPr id="16" name="テキスト ボックス 15"/>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7" name="正方形/長方形 16"/>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337481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ラウンドロビン実験結果</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11" name="図 10"/>
          <p:cNvPicPr>
            <a:picLocks noChangeAspect="1"/>
          </p:cNvPicPr>
          <p:nvPr/>
        </p:nvPicPr>
        <p:blipFill>
          <a:blip r:embed="rId2"/>
          <a:stretch>
            <a:fillRect/>
          </a:stretch>
        </p:blipFill>
        <p:spPr>
          <a:xfrm>
            <a:off x="458219" y="4878639"/>
            <a:ext cx="5825995" cy="1562744"/>
          </a:xfrm>
          <a:prstGeom prst="rect">
            <a:avLst/>
          </a:prstGeom>
        </p:spPr>
      </p:pic>
      <p:pic>
        <p:nvPicPr>
          <p:cNvPr id="13" name="図 12"/>
          <p:cNvPicPr>
            <a:picLocks noChangeAspect="1"/>
          </p:cNvPicPr>
          <p:nvPr/>
        </p:nvPicPr>
        <p:blipFill>
          <a:blip r:embed="rId3"/>
          <a:stretch>
            <a:fillRect/>
          </a:stretch>
        </p:blipFill>
        <p:spPr>
          <a:xfrm>
            <a:off x="458219" y="1483287"/>
            <a:ext cx="5825995" cy="3205635"/>
          </a:xfrm>
          <a:prstGeom prst="rect">
            <a:avLst/>
          </a:prstGeom>
        </p:spPr>
      </p:pic>
      <p:sp>
        <p:nvSpPr>
          <p:cNvPr id="14" name="テキスト ボックス 13"/>
          <p:cNvSpPr txBox="1"/>
          <p:nvPr/>
        </p:nvSpPr>
        <p:spPr>
          <a:xfrm>
            <a:off x="6284214" y="1811183"/>
            <a:ext cx="3209544" cy="954107"/>
          </a:xfrm>
          <a:prstGeom prst="rect">
            <a:avLst/>
          </a:prstGeom>
          <a:noFill/>
        </p:spPr>
        <p:txBody>
          <a:bodyPr wrap="square" rtlCol="0">
            <a:spAutoFit/>
          </a:bodyPr>
          <a:lstStyle/>
          <a:p>
            <a:r>
              <a:rPr kumimoji="1" lang="ja-JP" altLang="en-US" sz="2800" dirty="0" smtClean="0"/>
              <a:t>計測間隔：</a:t>
            </a:r>
            <a:r>
              <a:rPr kumimoji="1" lang="en-US" altLang="ja-JP" sz="2800" dirty="0" smtClean="0"/>
              <a:t>5</a:t>
            </a:r>
            <a:r>
              <a:rPr kumimoji="1" lang="ja-JP" altLang="en-US" sz="2800" dirty="0" smtClean="0"/>
              <a:t>分</a:t>
            </a:r>
            <a:endParaRPr kumimoji="1" lang="en-US" altLang="ja-JP" sz="2800" dirty="0" smtClean="0"/>
          </a:p>
          <a:p>
            <a:r>
              <a:rPr lang="ja-JP" altLang="en-US" sz="2800" dirty="0" smtClean="0"/>
              <a:t>計測時間：</a:t>
            </a:r>
            <a:r>
              <a:rPr lang="en-US" altLang="ja-JP" sz="2800" dirty="0" smtClean="0"/>
              <a:t>6</a:t>
            </a:r>
            <a:r>
              <a:rPr lang="ja-JP" altLang="en-US" sz="2800" dirty="0" smtClean="0"/>
              <a:t>時間</a:t>
            </a:r>
            <a:endParaRPr lang="en-US" altLang="ja-JP" sz="2800" dirty="0" smtClean="0"/>
          </a:p>
        </p:txBody>
      </p:sp>
      <p:sp>
        <p:nvSpPr>
          <p:cNvPr id="15" name="正方形/長方形 14"/>
          <p:cNvSpPr/>
          <p:nvPr/>
        </p:nvSpPr>
        <p:spPr>
          <a:xfrm>
            <a:off x="6437376" y="3062983"/>
            <a:ext cx="4572000" cy="1077218"/>
          </a:xfrm>
          <a:prstGeom prst="rect">
            <a:avLst/>
          </a:prstGeom>
        </p:spPr>
        <p:txBody>
          <a:bodyPr>
            <a:spAutoFit/>
          </a:bodyPr>
          <a:lstStyle/>
          <a:p>
            <a:r>
              <a:rPr lang="ja-JP" altLang="en-US" sz="3200" dirty="0"/>
              <a:t>平均</a:t>
            </a:r>
          </a:p>
          <a:p>
            <a:r>
              <a:rPr lang="en-US" altLang="ja-JP" sz="3200" dirty="0"/>
              <a:t>0.430474712</a:t>
            </a:r>
          </a:p>
        </p:txBody>
      </p:sp>
    </p:spTree>
    <p:extLst>
      <p:ext uri="{BB962C8B-B14F-4D97-AF65-F5344CB8AC3E}">
        <p14:creationId xmlns:p14="http://schemas.microsoft.com/office/powerpoint/2010/main" val="135178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r>
              <a:rPr lang="ja-JP" altLang="ja-JP" dirty="0"/>
              <a:t>実験結果では，異種環境において一般的な割り振り方式であるラウンドロビンよりも本提案システムを利用する方が応答速度に関して速いことが確認できた．このことから，実験目的である「</a:t>
            </a:r>
            <a:r>
              <a:rPr lang="en-US" altLang="ja-JP" dirty="0"/>
              <a:t>Web</a:t>
            </a:r>
            <a:r>
              <a:rPr lang="ja-JP" altLang="ja-JP" dirty="0"/>
              <a:t>サーバの応答速度を考慮したロードバランサの実現」と「ロードバランサと</a:t>
            </a:r>
            <a:r>
              <a:rPr lang="en-US" altLang="ja-JP" dirty="0"/>
              <a:t>Web</a:t>
            </a:r>
            <a:r>
              <a:rPr lang="ja-JP" altLang="ja-JP" dirty="0"/>
              <a:t>サーバのボトルネック削減」を実現できており，本システムの有用性を証明できたと考える．</a:t>
            </a:r>
          </a:p>
          <a:p>
            <a:r>
              <a:rPr lang="ja-JP" altLang="ja-JP" dirty="0"/>
              <a:t>サーバ毎の割り振り回数と頻度を観るとラウンドロビンは</a:t>
            </a:r>
            <a:r>
              <a:rPr lang="en-US" altLang="ja-JP" dirty="0"/>
              <a:t>33</a:t>
            </a:r>
            <a:r>
              <a:rPr lang="ja-JP" altLang="ja-JP" dirty="0"/>
              <a:t>～</a:t>
            </a:r>
            <a:r>
              <a:rPr lang="en-US" altLang="ja-JP" dirty="0"/>
              <a:t>34%</a:t>
            </a:r>
            <a:r>
              <a:rPr lang="ja-JP" altLang="ja-JP" dirty="0"/>
              <a:t>と頻度がほぼ等しいが，本システムでは実験時の最速サーバであった</a:t>
            </a:r>
            <a:r>
              <a:rPr lang="en-US" altLang="ja-JP" dirty="0"/>
              <a:t>192.168.1.81</a:t>
            </a:r>
            <a:r>
              <a:rPr lang="ja-JP" altLang="ja-JP" dirty="0"/>
              <a:t>に</a:t>
            </a:r>
            <a:r>
              <a:rPr lang="en-US" altLang="ja-JP" dirty="0"/>
              <a:t>68%</a:t>
            </a:r>
            <a:r>
              <a:rPr lang="ja-JP" altLang="ja-JP" dirty="0"/>
              <a:t>という高い頻度で割り振りが行われたことが確認できる．このことからラウンドロビンは遅いサーバにも多く接続してしまうが，本システムはそのようなサーバを避けることが出来た為，応答速度の平均が向上したと推測できる．</a:t>
            </a:r>
          </a:p>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Tree>
    <p:extLst>
      <p:ext uri="{BB962C8B-B14F-4D97-AF65-F5344CB8AC3E}">
        <p14:creationId xmlns:p14="http://schemas.microsoft.com/office/powerpoint/2010/main" val="77305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実験の考察</a:t>
            </a:r>
            <a:endParaRPr kumimoji="1" lang="ja-JP" altLang="en-US" dirty="0"/>
          </a:p>
        </p:txBody>
      </p:sp>
      <p:sp>
        <p:nvSpPr>
          <p:cNvPr id="3" name="コンテンツ プレースホルダー 2"/>
          <p:cNvSpPr>
            <a:spLocks noGrp="1"/>
          </p:cNvSpPr>
          <p:nvPr>
            <p:ph idx="1"/>
          </p:nvPr>
        </p:nvSpPr>
        <p:spPr>
          <a:xfrm>
            <a:off x="628650" y="1690688"/>
            <a:ext cx="7975854" cy="4527231"/>
          </a:xfrm>
        </p:spPr>
        <p:txBody>
          <a:bodyPr>
            <a:normAutofit/>
          </a:bodyPr>
          <a:lstStyle/>
          <a:p>
            <a:r>
              <a:rPr lang="ja-JP" altLang="ja-JP" dirty="0" smtClean="0"/>
              <a:t>ロードバランサ</a:t>
            </a:r>
            <a:r>
              <a:rPr lang="ja-JP" altLang="ja-JP" dirty="0"/>
              <a:t>は負荷分散することが最も大事だが，分散するサーバのうち</a:t>
            </a:r>
            <a:r>
              <a:rPr lang="en-US" altLang="ja-JP" dirty="0"/>
              <a:t>1</a:t>
            </a:r>
            <a:r>
              <a:rPr lang="ja-JP" altLang="ja-JP" dirty="0"/>
              <a:t>つでも故障やトラブルが生じてしまうと可用性が大きく低下する．本システムでは，応答速度を常に計測し応答が著しく遅い場合割り振りは行われない．したがって，こうしたサーバにつなぐリスクを回避することが可能である</a:t>
            </a:r>
            <a:r>
              <a:rPr lang="ja-JP" altLang="ja-JP" dirty="0" smtClean="0"/>
              <a:t>．</a:t>
            </a:r>
            <a:endParaRPr lang="en-US" altLang="ja-JP" dirty="0"/>
          </a:p>
          <a:p>
            <a:r>
              <a:rPr lang="ja-JP" altLang="ja-JP" dirty="0" smtClean="0"/>
              <a:t>この</a:t>
            </a:r>
            <a:r>
              <a:rPr lang="ja-JP" altLang="ja-JP" dirty="0"/>
              <a:t>ように</a:t>
            </a:r>
            <a:r>
              <a:rPr lang="ja-JP" altLang="ja-JP" dirty="0">
                <a:solidFill>
                  <a:srgbClr val="FF0000"/>
                </a:solidFill>
              </a:rPr>
              <a:t>可用性を維持したまま応答の速い状態で負荷分散を行うことも可能</a:t>
            </a:r>
            <a:r>
              <a:rPr lang="ja-JP" altLang="ja-JP" dirty="0"/>
              <a:t>である為本実験のような</a:t>
            </a:r>
            <a:r>
              <a:rPr lang="ja-JP" altLang="ja-JP" dirty="0">
                <a:solidFill>
                  <a:srgbClr val="FF0000"/>
                </a:solidFill>
              </a:rPr>
              <a:t>異種環境だけでなく，同性能のサーバ群においても有用性は十分にあると考える．</a:t>
            </a:r>
          </a:p>
          <a:p>
            <a:pPr marL="0" indent="0">
              <a:buNone/>
            </a:pPr>
            <a:endParaRPr lang="ja-JP"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3211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lstStyle/>
          <a:p>
            <a:r>
              <a:rPr lang="ja-JP" altLang="ja-JP" dirty="0"/>
              <a:t>本提案システムは現状，利用する環境ごとに細かく設定を書き直す必要があり，導入まで時間がかかってしまう． こうした設定を自動で適応処理することが出来れば，個人でも気軽に安価な負荷分散が出来ると考える．提案システムの更なる改善と構築が望まれる． </a:t>
            </a:r>
          </a:p>
          <a:p>
            <a:r>
              <a:rPr lang="ja-JP" altLang="ja-JP" dirty="0"/>
              <a:t>電気やガス水道などと同じく</a:t>
            </a:r>
            <a:r>
              <a:rPr lang="en-US" altLang="ja-JP" dirty="0"/>
              <a:t>Web</a:t>
            </a:r>
            <a:r>
              <a:rPr lang="ja-JP" altLang="ja-JP" dirty="0"/>
              <a:t>サイトも重要なライフラインになりつつあるので，本システムが安価な導入コストで，負荷に強く表示速度が速い</a:t>
            </a:r>
            <a:r>
              <a:rPr lang="en-US" altLang="ja-JP" dirty="0"/>
              <a:t>Web</a:t>
            </a:r>
            <a:r>
              <a:rPr lang="ja-JP" altLang="ja-JP" dirty="0"/>
              <a:t>サイト作りに貢献できることを期待している．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spTree>
    <p:extLst>
      <p:ext uri="{BB962C8B-B14F-4D97-AF65-F5344CB8AC3E}">
        <p14:creationId xmlns:p14="http://schemas.microsoft.com/office/powerpoint/2010/main" val="398728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a:t>
            </a:r>
            <a:r>
              <a:rPr lang="ja-JP" altLang="ja-JP" dirty="0" smtClean="0"/>
              <a:t>サーバ</a:t>
            </a:r>
            <a:r>
              <a:rPr lang="ja-JP" altLang="en-US" dirty="0" smtClean="0"/>
              <a:t>群</a:t>
            </a:r>
            <a:r>
              <a:rPr lang="ja-JP" altLang="ja-JP" dirty="0" smtClean="0"/>
              <a:t>は</a:t>
            </a:r>
            <a:r>
              <a:rPr lang="ja-JP" altLang="ja-JP" dirty="0"/>
              <a:t>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dirty="0"/>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a:t>
            </a:r>
            <a:r>
              <a:rPr lang="ja-JP" altLang="en-US" dirty="0" smtClean="0"/>
              <a:t>にサーバの応答速度について評価するプログラムが</a:t>
            </a:r>
            <a:r>
              <a:rPr lang="ja-JP" altLang="en-US" dirty="0"/>
              <a:t>あるのでユーザはトラブルに</a:t>
            </a:r>
            <a:r>
              <a:rPr lang="ja-JP" altLang="en-US" dirty="0" smtClean="0"/>
              <a:t>気付ける．</a:t>
            </a:r>
            <a:endParaRPr lang="en-US" altLang="ja-JP" dirty="0" smtClean="0"/>
          </a:p>
          <a:p>
            <a:r>
              <a:rPr kumimoji="1" lang="ja-JP" altLang="en-US" dirty="0" smtClean="0"/>
              <a:t>ラズベリーパイという安価な製品で提案システムを構築し性能評価まで行った．</a:t>
            </a:r>
            <a:endParaRPr kumimoji="1" lang="en-US" altLang="ja-JP" dirty="0" smtClean="0"/>
          </a:p>
          <a:p>
            <a:r>
              <a:rPr kumimoji="1" lang="en-US" altLang="ja-JP" sz="2400" dirty="0" err="1" smtClean="0"/>
              <a:t>nginx</a:t>
            </a:r>
            <a:r>
              <a:rPr kumimoji="1" lang="ja-JP" altLang="en-US" sz="2400" dirty="0" smtClean="0"/>
              <a:t>の設定ファイルを書き換える</a:t>
            </a:r>
            <a:r>
              <a:rPr lang="ja-JP" altLang="en-US" sz="2400" dirty="0" smtClean="0"/>
              <a:t>仕組みなので再現しやすい．安価．</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31</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fontScale="90000"/>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研究で使う技術の調査や自作プログラムの説明、動作の説明、失敗した実験などは↓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33</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111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35</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615739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36</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56628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37</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224634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38</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32957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39</a:t>
            </a:fld>
            <a:endParaRPr lang="ja-JP" altLang="en-US" dirty="0"/>
          </a:p>
        </p:txBody>
      </p:sp>
      <p:graphicFrame>
        <p:nvGraphicFramePr>
          <p:cNvPr id="5" name="グラフ 4"/>
          <p:cNvGraphicFramePr>
            <a:graphicFrameLocks/>
          </p:cNvGraphicFramePr>
          <p:nvPr>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612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dirty="0"/>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40</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37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41</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180148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44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47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49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50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55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36099"/>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157451"/>
            <a:ext cx="8166434" cy="5503111"/>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r>
              <a:rPr lang="en-US" altLang="ja-JP" sz="2000" dirty="0" smtClean="0">
                <a:latin typeface="ＭＳ Ｐゴシック" panose="020B0600070205080204" pitchFamily="50" charset="-128"/>
              </a:rPr>
              <a:t>)</a:t>
            </a:r>
          </a:p>
          <a:p>
            <a:pPr marL="0" indent="0">
              <a:lnSpc>
                <a:spcPct val="100000"/>
              </a:lnSpc>
              <a:buNone/>
            </a:pPr>
            <a:r>
              <a:rPr lang="en-US" altLang="ja-JP" sz="2000" dirty="0" smtClean="0">
                <a:latin typeface="ＭＳ Ｐゴシック" panose="020B0600070205080204" pitchFamily="50" charset="-128"/>
              </a:rPr>
              <a:t>[Paul 2014]</a:t>
            </a:r>
            <a:r>
              <a:rPr lang="ja-JP" altLang="en-US" sz="2000" dirty="0" smtClean="0">
                <a:latin typeface="ＭＳ Ｐゴシック" panose="020B0600070205080204" pitchFamily="50" charset="-128"/>
              </a:rPr>
              <a:t>反応</a:t>
            </a:r>
            <a:r>
              <a:rPr lang="ja-JP" altLang="en-US" sz="2000" dirty="0">
                <a:latin typeface="ＭＳ Ｐゴシック" panose="020B0600070205080204" pitchFamily="50" charset="-128"/>
              </a:rPr>
              <a:t>時間の遅延と、それに対するユーザの</a:t>
            </a:r>
            <a:r>
              <a:rPr lang="ja-JP" altLang="en-US" sz="2000" dirty="0" smtClean="0">
                <a:latin typeface="ＭＳ Ｐゴシック" panose="020B0600070205080204" pitchFamily="50" charset="-128"/>
              </a:rPr>
              <a:t>反応</a:t>
            </a:r>
            <a:r>
              <a:rPr lang="en-US" altLang="ja-JP" sz="2000" dirty="0">
                <a:latin typeface="ＭＳ Ｐゴシック" panose="020B0600070205080204" pitchFamily="50" charset="-128"/>
              </a:rPr>
              <a:t/>
            </a:r>
            <a:br>
              <a:rPr lang="en-US" altLang="ja-JP" sz="2000" dirty="0">
                <a:latin typeface="ＭＳ Ｐゴシック" panose="020B0600070205080204" pitchFamily="50" charset="-128"/>
              </a:rPr>
            </a:br>
            <a:r>
              <a:rPr lang="en-US" altLang="ja-JP" sz="2000" dirty="0" smtClean="0">
                <a:latin typeface="ＭＳ Ｐゴシック" panose="020B0600070205080204" pitchFamily="50" charset="-128"/>
              </a:rPr>
              <a:t>Paul </a:t>
            </a:r>
            <a:r>
              <a:rPr lang="en-US" altLang="ja-JP" sz="2000" dirty="0" err="1" smtClean="0">
                <a:latin typeface="ＭＳ Ｐゴシック" panose="020B0600070205080204" pitchFamily="50" charset="-128"/>
              </a:rPr>
              <a:t>Kinlan</a:t>
            </a:r>
            <a:r>
              <a:rPr lang="en-US" altLang="ja-JP" sz="2000" dirty="0" smtClean="0">
                <a:latin typeface="ＭＳ Ｐゴシック" panose="020B0600070205080204" pitchFamily="50" charset="-128"/>
              </a:rPr>
              <a:t>. What </a:t>
            </a:r>
            <a:r>
              <a:rPr lang="en-US" altLang="ja-JP" sz="2000" dirty="0">
                <a:latin typeface="ＭＳ Ｐゴシック" panose="020B0600070205080204" pitchFamily="50" charset="-128"/>
              </a:rPr>
              <a:t>do people want from a news experience? (2014-12-8</a:t>
            </a:r>
            <a:r>
              <a:rPr lang="en-US" altLang="ja-JP" sz="2000" dirty="0" smtClean="0">
                <a:latin typeface="ＭＳ Ｐゴシック" panose="020B0600070205080204" pitchFamily="50" charset="-128"/>
              </a:rPr>
              <a:t>)</a:t>
            </a:r>
            <a:endParaRPr lang="en-US" altLang="ja-JP" sz="2400" u="sng" dirty="0" smtClean="0">
              <a:latin typeface="ＭＳ Ｐゴシック" panose="020B0600070205080204" pitchFamily="50" charset="-128"/>
            </a:endParaRPr>
          </a:p>
          <a:p>
            <a:pPr marL="0" indent="0">
              <a:lnSpc>
                <a:spcPct val="100000"/>
              </a:lnSpc>
              <a:buNone/>
            </a:pPr>
            <a:r>
              <a:rPr lang="en-US" altLang="ja-JP" sz="2400" b="1" u="sng" dirty="0" smtClean="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7497" y="411796"/>
            <a:ext cx="7886700" cy="1325563"/>
          </a:xfrm>
        </p:spPr>
        <p:txBody>
          <a:bodyPr/>
          <a:lstStyle/>
          <a:p>
            <a:r>
              <a:rPr kumimoji="1" lang="ja-JP" altLang="en-US" dirty="0"/>
              <a:t>研究動機</a:t>
            </a:r>
          </a:p>
        </p:txBody>
      </p:sp>
      <p:sp>
        <p:nvSpPr>
          <p:cNvPr id="3" name="コンテンツ プレースホルダー 2"/>
          <p:cNvSpPr>
            <a:spLocks noGrp="1"/>
          </p:cNvSpPr>
          <p:nvPr>
            <p:ph idx="1"/>
          </p:nvPr>
        </p:nvSpPr>
        <p:spPr>
          <a:xfrm>
            <a:off x="466345" y="1581911"/>
            <a:ext cx="8247888" cy="5139565"/>
          </a:xfrm>
        </p:spPr>
        <p:txBody>
          <a:bodyPr>
            <a:noAutofit/>
          </a:bodyPr>
          <a:lstStyle/>
          <a:p>
            <a:pPr>
              <a:lnSpc>
                <a:spcPct val="120000"/>
              </a:lnSpc>
            </a:pPr>
            <a:r>
              <a:rPr lang="ja-JP" altLang="en-US" sz="2600" dirty="0"/>
              <a:t>ロードバランサーは順に割り振る方式が頻繫に利用されている．しかし，この方法では，応答速度が</a:t>
            </a:r>
            <a:r>
              <a:rPr lang="ja-JP" altLang="en-US" sz="2600" dirty="0" smtClean="0"/>
              <a:t>遅いサーバ</a:t>
            </a:r>
            <a:r>
              <a:rPr lang="ja-JP" altLang="en-US" sz="2600" dirty="0"/>
              <a:t>につないでしまうと返って</a:t>
            </a:r>
            <a:r>
              <a:rPr lang="en-US" altLang="ja-JP" sz="2600" dirty="0" smtClean="0"/>
              <a:t>Web</a:t>
            </a:r>
            <a:r>
              <a:rPr lang="ja-JP" altLang="en-US" sz="2600" dirty="0" smtClean="0"/>
              <a:t>の</a:t>
            </a:r>
            <a:r>
              <a:rPr lang="ja-JP" altLang="en-US" sz="2600" dirty="0"/>
              <a:t>表示速度が落ちてしまう</a:t>
            </a:r>
            <a:r>
              <a:rPr lang="ja-JP" altLang="en-US" sz="2600" dirty="0" smtClean="0"/>
              <a:t>．</a:t>
            </a:r>
          </a:p>
          <a:p>
            <a:pPr>
              <a:lnSpc>
                <a:spcPct val="120000"/>
              </a:lnSpc>
            </a:pPr>
            <a:r>
              <a:rPr lang="ja-JP" altLang="en-US" sz="2600" dirty="0" smtClean="0"/>
              <a:t>負荷</a:t>
            </a:r>
            <a:r>
              <a:rPr lang="ja-JP" altLang="en-US" sz="2600" dirty="0"/>
              <a:t>分散をしたいが，同一で高性能なサーバを揃えるのが難しい</a:t>
            </a:r>
            <a:r>
              <a:rPr lang="ja-JP" altLang="en-US" sz="2600" dirty="0" smtClean="0"/>
              <a:t>個人や中小企業を</a:t>
            </a:r>
            <a:r>
              <a:rPr lang="ja-JP" altLang="en-US" sz="2600" dirty="0"/>
              <a:t>対象に，応答速度を考慮した割り振りをするロードバランサーを作成することで，ネットワークの</a:t>
            </a:r>
            <a:r>
              <a:rPr lang="ja-JP" altLang="en-US" sz="2600" dirty="0" smtClean="0"/>
              <a:t>ボトルネック削減</a:t>
            </a:r>
            <a:r>
              <a:rPr lang="ja-JP" altLang="en-US" sz="2600" dirty="0"/>
              <a:t>，サイトの稼働率や検索結果の順位を</a:t>
            </a:r>
            <a:r>
              <a:rPr lang="ja-JP" altLang="en-US" sz="2600" dirty="0" smtClean="0"/>
              <a:t>向上を安価に済ませることが出来ないと考えた．</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r>
              <a:rPr lang="ja-JP" altLang="en-US" dirty="0"/>
              <a:t>サーバ間の性能や通信装置の性能にバラつきがある場合，応答速度が一定とは限らない．単純に空いているサーバへ割り振るだけではなく</a:t>
            </a:r>
            <a:r>
              <a:rPr lang="ja-JP" altLang="en-US" dirty="0" smtClean="0"/>
              <a:t>，応答</a:t>
            </a:r>
            <a:r>
              <a:rPr lang="ja-JP" altLang="en-US" dirty="0"/>
              <a:t>速度も加味してロードバランスを行う必要がある</a:t>
            </a:r>
            <a:r>
              <a:rPr lang="ja-JP" altLang="en-US" dirty="0" smtClean="0"/>
              <a:t>．</a:t>
            </a:r>
            <a:endParaRPr lang="en-US" altLang="ja-JP" dirty="0" smtClean="0"/>
          </a:p>
          <a:p>
            <a:pPr algn="just">
              <a:lnSpc>
                <a:spcPct val="120000"/>
              </a:lnSpc>
            </a:pP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628650" y="1582548"/>
            <a:ext cx="7942791" cy="4370196"/>
          </a:xfrm>
        </p:spPr>
        <p:txBody>
          <a:bodyPr>
            <a:normAutofit/>
          </a:bodyPr>
          <a:lstStyle/>
          <a:p>
            <a:r>
              <a:rPr lang="ja-JP" altLang="en-US" dirty="0"/>
              <a:t>性能差の</a:t>
            </a:r>
            <a:r>
              <a:rPr lang="ja-JP" altLang="en-US" dirty="0" smtClean="0"/>
              <a:t>あるサーバ</a:t>
            </a:r>
            <a:r>
              <a:rPr lang="ja-JP" altLang="en-US" dirty="0"/>
              <a:t>からなる</a:t>
            </a:r>
            <a:r>
              <a:rPr lang="en-US" altLang="ja-JP" dirty="0" smtClean="0"/>
              <a:t>Web</a:t>
            </a:r>
            <a:r>
              <a:rPr lang="ja-JP" altLang="en-US" dirty="0" smtClean="0"/>
              <a:t>サイト</a:t>
            </a:r>
            <a:r>
              <a:rPr lang="ja-JP" altLang="en-US" dirty="0"/>
              <a:t>環境において，応答速度によってサーバの割り振り先を決めるアルゴリズムの提案</a:t>
            </a:r>
            <a:r>
              <a:rPr lang="ja-JP" altLang="en-US" dirty="0" smtClean="0"/>
              <a:t>．</a:t>
            </a:r>
            <a:endParaRPr lang="en-US" altLang="ja-JP" dirty="0" smtClean="0"/>
          </a:p>
          <a:p>
            <a:r>
              <a:rPr lang="ja-JP" altLang="en-US" dirty="0"/>
              <a:t>サーバを監視し評価するシステムの設計と開発</a:t>
            </a:r>
            <a:r>
              <a:rPr lang="ja-JP" altLang="en-US" dirty="0" smtClean="0"/>
              <a:t>．</a:t>
            </a:r>
            <a:endParaRPr lang="en-US" altLang="ja-JP" dirty="0"/>
          </a:p>
          <a:p>
            <a:r>
              <a:rPr lang="en-US" altLang="ja-JP" dirty="0" smtClean="0">
                <a:solidFill>
                  <a:srgbClr val="00B050"/>
                </a:solidFill>
              </a:rPr>
              <a:t>Web</a:t>
            </a:r>
            <a:r>
              <a:rPr lang="ja-JP" altLang="en-US" dirty="0" smtClean="0">
                <a:solidFill>
                  <a:srgbClr val="00B050"/>
                </a:solidFill>
              </a:rPr>
              <a:t>サーバ</a:t>
            </a:r>
            <a:r>
              <a:rPr lang="ja-JP" altLang="en-US" dirty="0">
                <a:solidFill>
                  <a:srgbClr val="00B050"/>
                </a:solidFill>
              </a:rPr>
              <a:t>の応答速度を考慮した</a:t>
            </a:r>
            <a:r>
              <a:rPr lang="ja-JP" altLang="en-US" dirty="0" smtClean="0">
                <a:solidFill>
                  <a:srgbClr val="00B050"/>
                </a:solidFill>
              </a:rPr>
              <a:t>ロードバランサの</a:t>
            </a:r>
            <a:r>
              <a:rPr lang="ja-JP" altLang="en-US" dirty="0">
                <a:solidFill>
                  <a:srgbClr val="00B050"/>
                </a:solidFill>
              </a:rPr>
              <a:t>設計と開発</a:t>
            </a:r>
            <a:r>
              <a:rPr lang="ja-JP" altLang="en-US" dirty="0" smtClean="0">
                <a:solidFill>
                  <a:srgbClr val="00B050"/>
                </a:solidFill>
              </a:rPr>
              <a:t>．</a:t>
            </a:r>
            <a:r>
              <a:rPr lang="ja-JP" altLang="ja-JP" dirty="0" smtClean="0">
                <a:solidFill>
                  <a:srgbClr val="00B050"/>
                </a:solidFill>
              </a:rPr>
              <a:t>安価で現行システムに導入</a:t>
            </a:r>
            <a:r>
              <a:rPr lang="ja-JP" altLang="en-US" dirty="0" smtClean="0">
                <a:solidFill>
                  <a:srgbClr val="00B050"/>
                </a:solidFill>
              </a:rPr>
              <a:t>しやすい</a:t>
            </a:r>
            <a:r>
              <a:rPr lang="ja-JP" altLang="ja-JP" dirty="0" smtClean="0">
                <a:solidFill>
                  <a:srgbClr val="00B050"/>
                </a:solidFill>
              </a:rPr>
              <a:t>，システ</a:t>
            </a:r>
            <a:r>
              <a:rPr lang="ja-JP" altLang="en-US" dirty="0" smtClean="0">
                <a:solidFill>
                  <a:srgbClr val="00B050"/>
                </a:solidFill>
              </a:rPr>
              <a:t>ムで</a:t>
            </a:r>
            <a:r>
              <a:rPr lang="ja-JP" altLang="ja-JP" dirty="0" smtClean="0">
                <a:solidFill>
                  <a:srgbClr val="00B050"/>
                </a:solidFill>
              </a:rPr>
              <a:t>課題</a:t>
            </a:r>
            <a:r>
              <a:rPr lang="ja-JP" altLang="ja-JP" dirty="0">
                <a:solidFill>
                  <a:srgbClr val="00B050"/>
                </a:solidFill>
              </a:rPr>
              <a:t>の</a:t>
            </a:r>
            <a:r>
              <a:rPr lang="ja-JP" altLang="ja-JP" dirty="0" smtClean="0">
                <a:solidFill>
                  <a:srgbClr val="00B050"/>
                </a:solidFill>
              </a:rPr>
              <a:t>解決</a:t>
            </a:r>
            <a:r>
              <a:rPr lang="ja-JP" altLang="en-US" dirty="0" smtClean="0">
                <a:solidFill>
                  <a:srgbClr val="00B050"/>
                </a:solidFill>
              </a:rPr>
              <a:t>にアプローチする．</a:t>
            </a:r>
            <a:endParaRPr lang="en-US" altLang="ja-JP" dirty="0" smtClean="0">
              <a:solidFill>
                <a:srgbClr val="00B050"/>
              </a:solidFill>
            </a:endParaRPr>
          </a:p>
          <a:p>
            <a:r>
              <a:rPr lang="ja-JP" altLang="en-US" dirty="0" smtClean="0"/>
              <a:t>実験</a:t>
            </a:r>
            <a:r>
              <a:rPr lang="ja-JP" altLang="en-US" dirty="0"/>
              <a:t>による実現可能性の</a:t>
            </a:r>
            <a:r>
              <a:rPr lang="ja-JP" altLang="en-US" dirty="0" smtClean="0"/>
              <a:t>評価</a:t>
            </a:r>
            <a:endParaRPr lang="ja-JP" altLang="en-US" dirty="0"/>
          </a:p>
          <a:p>
            <a:r>
              <a:rPr lang="ja-JP" altLang="en-US" dirty="0" smtClean="0"/>
              <a:t>ロードバランサ</a:t>
            </a:r>
            <a:r>
              <a:rPr lang="ja-JP" altLang="en-US" dirty="0"/>
              <a:t>と</a:t>
            </a:r>
            <a:r>
              <a:rPr lang="en-US" altLang="ja-JP" dirty="0"/>
              <a:t>Web</a:t>
            </a:r>
            <a:r>
              <a:rPr lang="ja-JP" altLang="en-US" dirty="0"/>
              <a:t>サーバのボトルネック</a:t>
            </a:r>
            <a:r>
              <a:rPr lang="ja-JP" altLang="en-US" dirty="0" smtClean="0"/>
              <a:t>削減</a:t>
            </a:r>
            <a:endParaRPr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9313</TotalTime>
  <Words>4325</Words>
  <Application>Microsoft Office PowerPoint</Application>
  <PresentationFormat>画面に合わせる (4:3)</PresentationFormat>
  <Paragraphs>432</Paragraphs>
  <Slides>55</Slides>
  <Notes>16</Notes>
  <HiddenSlides>9</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ＭＳ Ｐゴシック</vt:lpstr>
      <vt:lpstr>Arial</vt:lpstr>
      <vt:lpstr>Calibri</vt:lpstr>
      <vt:lpstr>Calibri Light</vt:lpstr>
      <vt:lpstr>Cambria Math</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研究動機</vt:lpstr>
      <vt:lpstr>研究課題</vt:lpstr>
      <vt:lpstr>研究目的</vt:lpstr>
      <vt:lpstr>提案方式図</vt:lpstr>
      <vt:lpstr>提案方式の処理手順</vt:lpstr>
      <vt:lpstr>RAILモデルについて</vt:lpstr>
      <vt:lpstr>評価付けシステム</vt:lpstr>
      <vt:lpstr>重みづけと割り振り方法</vt:lpstr>
      <vt:lpstr>実装システム図</vt:lpstr>
      <vt:lpstr>実装システムの処理手順</vt:lpstr>
      <vt:lpstr>実装した割り振り方法</vt:lpstr>
      <vt:lpstr>実験目的</vt:lpstr>
      <vt:lpstr>実験方法</vt:lpstr>
      <vt:lpstr>実験手順</vt:lpstr>
      <vt:lpstr>実験環境1</vt:lpstr>
      <vt:lpstr>実験環境2</vt:lpstr>
      <vt:lpstr>提案システム実験結果</vt:lpstr>
      <vt:lpstr>提案システム実験結果</vt:lpstr>
      <vt:lpstr>ラウンドロビン実験結果</vt:lpstr>
      <vt:lpstr>ラウンドロビン実験結果</vt:lpstr>
      <vt:lpstr>実験の考察</vt:lpstr>
      <vt:lpstr>実験の考察</vt:lpstr>
      <vt:lpstr>今後の展望</vt:lpstr>
      <vt:lpstr>研究の独自性</vt:lpstr>
      <vt:lpstr>提案システムの動作の様子</vt:lpstr>
      <vt:lpstr>参考文献</vt:lpstr>
      <vt:lpstr>これまで行ってきた 研究で使う技術の調査や自作プログラムの説明、動作の説明、失敗した実験などは↓</vt:lpstr>
      <vt:lpstr>実験方法（修正前）</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松尾 祐介</cp:lastModifiedBy>
  <cp:revision>236</cp:revision>
  <cp:lastPrinted>2021-07-27T10:53:03Z</cp:lastPrinted>
  <dcterms:created xsi:type="dcterms:W3CDTF">2018-06-14T09:18:55Z</dcterms:created>
  <dcterms:modified xsi:type="dcterms:W3CDTF">2021-12-12T02:31:47Z</dcterms:modified>
</cp:coreProperties>
</file>